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891" r:id="rId1"/>
  </p:sldMasterIdLst>
  <p:notesMasterIdLst>
    <p:notesMasterId r:id="rId15"/>
  </p:notesMasterIdLst>
  <p:handoutMasterIdLst>
    <p:handoutMasterId r:id="rId16"/>
  </p:handoutMasterIdLst>
  <p:sldIdLst>
    <p:sldId id="536" r:id="rId2"/>
    <p:sldId id="518" r:id="rId3"/>
    <p:sldId id="517" r:id="rId4"/>
    <p:sldId id="516" r:id="rId5"/>
    <p:sldId id="534" r:id="rId6"/>
    <p:sldId id="406" r:id="rId7"/>
    <p:sldId id="542" r:id="rId8"/>
    <p:sldId id="541" r:id="rId9"/>
    <p:sldId id="545" r:id="rId10"/>
    <p:sldId id="437" r:id="rId11"/>
    <p:sldId id="543" r:id="rId12"/>
    <p:sldId id="544" r:id="rId13"/>
    <p:sldId id="447" r:id="rId14"/>
  </p:sldIdLst>
  <p:sldSz cx="9144000" cy="6858000" type="screen4x3"/>
  <p:notesSz cx="6623050" cy="9810750"/>
  <p:defaultTextStyle>
    <a:defPPr>
      <a:defRPr lang="it-IT"/>
    </a:defPPr>
    <a:lvl1pPr algn="ctr" rtl="0" fontAlgn="base">
      <a:lnSpc>
        <a:spcPct val="55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lnSpc>
        <a:spcPct val="55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lnSpc>
        <a:spcPct val="55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lnSpc>
        <a:spcPct val="55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lnSpc>
        <a:spcPct val="55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9D42"/>
    <a:srgbClr val="FFD9A1"/>
    <a:srgbClr val="FFBB57"/>
    <a:srgbClr val="FBD8C9"/>
    <a:srgbClr val="F28858"/>
    <a:srgbClr val="FFFF0F"/>
    <a:srgbClr val="FF9933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9" autoAdjust="0"/>
    <p:restoredTop sz="90929"/>
  </p:normalViewPr>
  <p:slideViewPr>
    <p:cSldViewPr showGuides="1">
      <p:cViewPr>
        <p:scale>
          <a:sx n="80" d="100"/>
          <a:sy n="80" d="100"/>
        </p:scale>
        <p:origin x="-418" y="-1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t" anchorCtr="0" compatLnSpc="1">
            <a:prstTxWarp prst="textNoShape">
              <a:avLst/>
            </a:prstTxWarp>
          </a:bodyPr>
          <a:lstStyle>
            <a:lvl1pPr algn="l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t" anchorCtr="0" compatLnSpc="1">
            <a:prstTxWarp prst="textNoShape">
              <a:avLst/>
            </a:prstTxWarp>
          </a:bodyPr>
          <a:lstStyle>
            <a:lvl1pPr algn="r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8625"/>
            <a:ext cx="28702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b" anchorCtr="0" compatLnSpc="1">
            <a:prstTxWarp prst="textNoShape">
              <a:avLst/>
            </a:prstTxWarp>
          </a:bodyPr>
          <a:lstStyle>
            <a:lvl1pPr algn="l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18625"/>
            <a:ext cx="28702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b" anchorCtr="0" compatLnSpc="1">
            <a:prstTxWarp prst="textNoShape">
              <a:avLst/>
            </a:prstTxWarp>
          </a:bodyPr>
          <a:lstStyle>
            <a:lvl1pPr algn="r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fld id="{11FEBEC6-2325-403B-A406-12FF0BC3FD9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395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t" anchorCtr="0" compatLnSpc="1">
            <a:prstTxWarp prst="textNoShape">
              <a:avLst/>
            </a:prstTxWarp>
          </a:bodyPr>
          <a:lstStyle>
            <a:lvl1pPr algn="l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86188" y="0"/>
            <a:ext cx="2822575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t" anchorCtr="0" compatLnSpc="1">
            <a:prstTxWarp prst="textNoShape">
              <a:avLst/>
            </a:prstTxWarp>
          </a:bodyPr>
          <a:lstStyle>
            <a:lvl1pPr algn="r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2963" y="752475"/>
            <a:ext cx="4921250" cy="3690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668838"/>
            <a:ext cx="4824413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9263"/>
            <a:ext cx="2895600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b" anchorCtr="0" compatLnSpc="1">
            <a:prstTxWarp prst="textNoShape">
              <a:avLst/>
            </a:prstTxWarp>
          </a:bodyPr>
          <a:lstStyle>
            <a:lvl1pPr algn="l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6188" y="9339263"/>
            <a:ext cx="2822575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2" tIns="44916" rIns="89832" bIns="44916" numCol="1" anchor="b" anchorCtr="0" compatLnSpc="1">
            <a:prstTxWarp prst="textNoShape">
              <a:avLst/>
            </a:prstTxWarp>
          </a:bodyPr>
          <a:lstStyle>
            <a:lvl1pPr algn="r" defTabSz="898525">
              <a:lnSpc>
                <a:spcPct val="100000"/>
              </a:lnSpc>
              <a:defRPr sz="1100">
                <a:solidFill>
                  <a:srgbClr val="DDDDDD"/>
                </a:solidFill>
                <a:latin typeface="Adler" pitchFamily="2" charset="0"/>
              </a:defRPr>
            </a:lvl1pPr>
          </a:lstStyle>
          <a:p>
            <a:pPr>
              <a:defRPr/>
            </a:pPr>
            <a:fld id="{759BD113-F805-4A6F-AD72-F6BF268DF37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7564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654CEE-504F-4079-BF03-B713791E276D}" type="slidenum">
              <a:rPr lang="it-IT" sz="1100" smtClean="0">
                <a:solidFill>
                  <a:srgbClr val="DDDDDD"/>
                </a:solidFill>
                <a:latin typeface="Adler" pitchFamily="2" charset="0"/>
              </a:rPr>
              <a:pPr eaLnBrk="1" hangingPunct="1"/>
              <a:t>6</a:t>
            </a:fld>
            <a:endParaRPr lang="it-IT" sz="1100" smtClean="0">
              <a:solidFill>
                <a:srgbClr val="DDDDDD"/>
              </a:solidFill>
              <a:latin typeface="Adler" pitchFamily="2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840" tIns="44920" rIns="89840" bIns="44920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98525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9B35E5-45B0-4A71-AF0C-93C0A650CD8D}" type="slidenum">
              <a:rPr lang="it-IT" sz="1100" smtClean="0">
                <a:solidFill>
                  <a:srgbClr val="DDDDDD"/>
                </a:solidFill>
                <a:latin typeface="Adler" pitchFamily="2" charset="0"/>
              </a:rPr>
              <a:pPr eaLnBrk="1" hangingPunct="1"/>
              <a:t>10</a:t>
            </a:fld>
            <a:endParaRPr lang="it-IT" sz="1100" smtClean="0">
              <a:solidFill>
                <a:srgbClr val="DDDDDD"/>
              </a:solidFill>
              <a:latin typeface="Adler" pitchFamily="2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840" tIns="44920" rIns="89840" bIns="44920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BF25E-3F36-414E-A926-C067628679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695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C01B9-3C60-47F1-AF7E-F31E76E9B6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889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7C4F4-A771-4EE7-ABB0-75E042D9AB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717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0"/>
            <a:ext cx="918051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513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0"/>
            <a:ext cx="918051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 userDrawn="1"/>
        </p:nvSpPr>
        <p:spPr>
          <a:xfrm rot="5400000">
            <a:off x="6766114" y="3340478"/>
            <a:ext cx="4389343" cy="1685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9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eogrey Regular" pitchFamily="50" charset="0"/>
              </a:rPr>
              <a:t>Area </a:t>
            </a:r>
            <a:r>
              <a:rPr lang="it-IT" sz="9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eogrey Regular" pitchFamily="50" charset="0"/>
              </a:rPr>
              <a:t>Politiche Associative – Dipartimento Progettazione</a:t>
            </a:r>
          </a:p>
        </p:txBody>
      </p:sp>
    </p:spTree>
    <p:extLst>
      <p:ext uri="{BB962C8B-B14F-4D97-AF65-F5344CB8AC3E}">
        <p14:creationId xmlns:p14="http://schemas.microsoft.com/office/powerpoint/2010/main" val="4151598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2326F-31FB-42FF-B448-094A2232E8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646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C6F2-0E7D-4011-BA17-9937E8BC8B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111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73CDC-1FC1-4B60-8ECB-A2DA0CCD6A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366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7D8CA-C888-419F-A20A-2B173E4A25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5091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F6726-08E7-4669-9862-EC356D89F0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8148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6988"/>
            <a:ext cx="918051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 userDrawn="1"/>
        </p:nvSpPr>
        <p:spPr>
          <a:xfrm rot="5400000">
            <a:off x="6790161" y="3340478"/>
            <a:ext cx="4341253" cy="1685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9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eogrey Regular" pitchFamily="50" charset="0"/>
              </a:rPr>
              <a:t>Area </a:t>
            </a:r>
            <a:r>
              <a:rPr lang="it-IT" sz="9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eogrey Regular" pitchFamily="50" charset="0"/>
              </a:rPr>
              <a:t>Politiche Associative – Dipartimento Progettazione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6553200" y="61658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15A5F-0BBB-4870-B7C7-3E66916E7D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5503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52547-722F-4B22-855C-399503BCF1A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316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0E29C-4C89-4089-AC8F-C250005AAD5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688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500126-638B-4CD6-9EBF-7B555CB710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Text Box 25"/>
          <p:cNvSpPr txBox="1">
            <a:spLocks noChangeArrowheads="1"/>
          </p:cNvSpPr>
          <p:nvPr userDrawn="1"/>
        </p:nvSpPr>
        <p:spPr bwMode="auto">
          <a:xfrm rot="16200000">
            <a:off x="-1237457" y="5352257"/>
            <a:ext cx="265906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55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it-IT" sz="600" smtClean="0">
                <a:solidFill>
                  <a:srgbClr val="336699"/>
                </a:solidFill>
                <a:latin typeface="Verdana" pitchFamily="34" charset="0"/>
              </a:rPr>
              <a:t>Marco Turri – ACLI Funzione progettazione e innovazione sociale</a:t>
            </a:r>
          </a:p>
        </p:txBody>
      </p:sp>
      <p:pic>
        <p:nvPicPr>
          <p:cNvPr id="1032" name="Picture 28" descr="C:\Documents and Settings\mturri\Documenti\Immagini\Elementi Web\progetto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8263"/>
            <a:ext cx="14478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4" r:id="rId1"/>
    <p:sldLayoutId id="2147484265" r:id="rId2"/>
    <p:sldLayoutId id="2147484266" r:id="rId3"/>
    <p:sldLayoutId id="2147484267" r:id="rId4"/>
    <p:sldLayoutId id="2147484268" r:id="rId5"/>
    <p:sldLayoutId id="2147484269" r:id="rId6"/>
    <p:sldLayoutId id="2147484274" r:id="rId7"/>
    <p:sldLayoutId id="2147484270" r:id="rId8"/>
    <p:sldLayoutId id="2147484271" r:id="rId9"/>
    <p:sldLayoutId id="2147484272" r:id="rId10"/>
    <p:sldLayoutId id="2147484273" r:id="rId11"/>
    <p:sldLayoutId id="2147484275" r:id="rId12"/>
    <p:sldLayoutId id="214748427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0"/>
            <a:ext cx="918051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4813"/>
            <a:ext cx="8161338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ttangolo 1"/>
          <p:cNvSpPr>
            <a:spLocks noChangeArrowheads="1"/>
          </p:cNvSpPr>
          <p:nvPr/>
        </p:nvSpPr>
        <p:spPr bwMode="auto">
          <a:xfrm>
            <a:off x="395288" y="5876925"/>
            <a:ext cx="8424862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000">
                <a:cs typeface="Arial" charset="0"/>
              </a:rPr>
              <a:t>La formazione a sostegno del divenire organizzativo</a:t>
            </a:r>
          </a:p>
          <a:p>
            <a:pPr>
              <a:lnSpc>
                <a:spcPct val="100000"/>
              </a:lnSpc>
            </a:pPr>
            <a:r>
              <a:rPr lang="it-IT" sz="1000">
                <a:cs typeface="Arial" charset="0"/>
              </a:rPr>
              <a:t>Progetto finanziato dal Ministero del Lavoro e delle Politiche Sociali </a:t>
            </a:r>
          </a:p>
          <a:p>
            <a:pPr>
              <a:lnSpc>
                <a:spcPct val="100000"/>
              </a:lnSpc>
            </a:pPr>
            <a:r>
              <a:rPr lang="it-IT" sz="1000">
                <a:cs typeface="Arial" charset="0"/>
              </a:rPr>
              <a:t>ai sensi della legge n. 383 del 7 dicembre 2000 art. 12 lettera f). Annualità 2012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 rot="19784253">
            <a:off x="272181" y="670489"/>
            <a:ext cx="20870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8F8F8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it-IT" sz="1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Lavorare per progetti</a:t>
            </a:r>
            <a:endParaRPr lang="it-IT" sz="1800" b="1" dirty="0">
              <a:solidFill>
                <a:srgbClr val="3366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113C5E-A994-4862-BED6-FCE043AFF5A9}" type="slidenum">
              <a:rPr lang="it-IT"/>
              <a:pPr>
                <a:defRPr/>
              </a:pPr>
              <a:t>10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5904"/>
              </p:ext>
            </p:extLst>
          </p:nvPr>
        </p:nvGraphicFramePr>
        <p:xfrm>
          <a:off x="611560" y="1838032"/>
          <a:ext cx="7848872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3024336"/>
                <a:gridCol w="3312368"/>
              </a:tblGrid>
              <a:tr h="13602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Organizzazione classica del lavoro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Organizzazione </a:t>
                      </a:r>
                      <a:r>
                        <a:rPr lang="it-IT" baseline="0" dirty="0" smtClean="0"/>
                        <a:t>idonea a  progetti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Scopo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Assolvere una</a:t>
                      </a:r>
                      <a:r>
                        <a:rPr lang="it-IT" baseline="0" dirty="0" smtClean="0"/>
                        <a:t> funzione/realizzare attività, servizi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Raggiungere obiettivi specifici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Tempo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Continuità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Temporaneità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Risultati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Attività, prodotti, servizi NON UNICI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Attività, prodotti, servizi UNICI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Persone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Inserite</a:t>
                      </a:r>
                      <a:r>
                        <a:rPr lang="it-IT" baseline="0" dirty="0" smtClean="0"/>
                        <a:t> nella struttura organizzativa gerarchica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Inserite in team temporanei, dinamici,</a:t>
                      </a:r>
                      <a:r>
                        <a:rPr lang="it-IT" baseline="0" dirty="0" smtClean="0"/>
                        <a:t> formati appositamente per il progetto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Direzione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Formale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Flessibile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8479FE-EDBE-4649-B8EF-A88122A801A9}" type="slidenum">
              <a:rPr lang="it-IT"/>
              <a:pPr>
                <a:defRPr/>
              </a:pPr>
              <a:t>11</a:t>
            </a:fld>
            <a:endParaRPr lang="it-IT"/>
          </a:p>
        </p:txBody>
      </p:sp>
      <p:sp>
        <p:nvSpPr>
          <p:cNvPr id="13316" name="Rectangle 1027"/>
          <p:cNvSpPr>
            <a:spLocks noChangeArrowheads="1"/>
          </p:cNvSpPr>
          <p:nvPr/>
        </p:nvSpPr>
        <p:spPr bwMode="auto">
          <a:xfrm>
            <a:off x="760040" y="1484784"/>
            <a:ext cx="7772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lang="it-IT" sz="2400" b="1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Organizzazione a </a:t>
            </a:r>
            <a:r>
              <a:rPr lang="it-IT" sz="2400" b="1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matrice: un esempio</a:t>
            </a:r>
            <a:endParaRPr lang="it-IT" sz="2400" b="1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</p:txBody>
      </p:sp>
      <p:cxnSp>
        <p:nvCxnSpPr>
          <p:cNvPr id="58" name="Connettore 1 57"/>
          <p:cNvCxnSpPr>
            <a:stCxn id="63" idx="2"/>
            <a:endCxn id="78" idx="0"/>
          </p:cNvCxnSpPr>
          <p:nvPr/>
        </p:nvCxnSpPr>
        <p:spPr>
          <a:xfrm>
            <a:off x="6084168" y="3537012"/>
            <a:ext cx="0" cy="36004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>
            <a:stCxn id="64" idx="3"/>
            <a:endCxn id="72" idx="2"/>
          </p:cNvCxnSpPr>
          <p:nvPr/>
        </p:nvCxnSpPr>
        <p:spPr>
          <a:xfrm>
            <a:off x="2411760" y="3969060"/>
            <a:ext cx="36004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ttangolo 59"/>
          <p:cNvSpPr/>
          <p:nvPr/>
        </p:nvSpPr>
        <p:spPr>
          <a:xfrm>
            <a:off x="3743908" y="2348880"/>
            <a:ext cx="1620180" cy="36004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1" name="Rettangolo 60"/>
          <p:cNvSpPr/>
          <p:nvPr/>
        </p:nvSpPr>
        <p:spPr>
          <a:xfrm>
            <a:off x="2195736" y="3320988"/>
            <a:ext cx="1440160" cy="21602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2" name="Rettangolo 61"/>
          <p:cNvSpPr/>
          <p:nvPr/>
        </p:nvSpPr>
        <p:spPr>
          <a:xfrm>
            <a:off x="3779912" y="3320988"/>
            <a:ext cx="1440160" cy="21602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3" name="Rettangolo 62"/>
          <p:cNvSpPr/>
          <p:nvPr/>
        </p:nvSpPr>
        <p:spPr>
          <a:xfrm>
            <a:off x="5364088" y="3320988"/>
            <a:ext cx="1440160" cy="21602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4" name="Rettangolo 63"/>
          <p:cNvSpPr/>
          <p:nvPr/>
        </p:nvSpPr>
        <p:spPr>
          <a:xfrm>
            <a:off x="1403648" y="3717032"/>
            <a:ext cx="1008112" cy="504056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solidFill>
                  <a:schemeClr val="tx1"/>
                </a:solidFill>
              </a:rPr>
              <a:t>Responsabile Progetto </a:t>
            </a:r>
            <a:r>
              <a:rPr lang="it-IT" sz="1200" dirty="0" smtClean="0">
                <a:solidFill>
                  <a:schemeClr val="tx1"/>
                </a:solidFill>
              </a:rPr>
              <a:t>1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5" name="Rettangolo 64"/>
          <p:cNvSpPr/>
          <p:nvPr/>
        </p:nvSpPr>
        <p:spPr>
          <a:xfrm>
            <a:off x="1403648" y="4401108"/>
            <a:ext cx="1008112" cy="504056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solidFill>
                  <a:schemeClr val="tx1"/>
                </a:solidFill>
              </a:rPr>
              <a:t>Responsabile Progetto 2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6" name="Rettangolo 65"/>
          <p:cNvSpPr/>
          <p:nvPr/>
        </p:nvSpPr>
        <p:spPr>
          <a:xfrm>
            <a:off x="1403648" y="5085184"/>
            <a:ext cx="1008112" cy="504056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solidFill>
                  <a:schemeClr val="tx1"/>
                </a:solidFill>
              </a:rPr>
              <a:t>Responsabile Progetto 3</a:t>
            </a:r>
            <a:endParaRPr lang="it-IT" sz="1200" dirty="0">
              <a:solidFill>
                <a:schemeClr val="tx1"/>
              </a:solidFill>
            </a:endParaRPr>
          </a:p>
        </p:txBody>
      </p:sp>
      <p:cxnSp>
        <p:nvCxnSpPr>
          <p:cNvPr id="67" name="Connettore 4 66"/>
          <p:cNvCxnSpPr>
            <a:stCxn id="60" idx="2"/>
          </p:cNvCxnSpPr>
          <p:nvPr/>
        </p:nvCxnSpPr>
        <p:spPr>
          <a:xfrm rot="5400000">
            <a:off x="2582779" y="1241757"/>
            <a:ext cx="504056" cy="3438382"/>
          </a:xfrm>
          <a:prstGeom prst="bentConnector2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1 68"/>
          <p:cNvCxnSpPr>
            <a:endCxn id="61" idx="0"/>
          </p:cNvCxnSpPr>
          <p:nvPr/>
        </p:nvCxnSpPr>
        <p:spPr>
          <a:xfrm>
            <a:off x="2915816" y="3212976"/>
            <a:ext cx="0" cy="108012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1 69"/>
          <p:cNvCxnSpPr>
            <a:endCxn id="63" idx="0"/>
          </p:cNvCxnSpPr>
          <p:nvPr/>
        </p:nvCxnSpPr>
        <p:spPr>
          <a:xfrm>
            <a:off x="6084168" y="3212976"/>
            <a:ext cx="0" cy="108012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/>
          <p:nvPr/>
        </p:nvCxnSpPr>
        <p:spPr>
          <a:xfrm>
            <a:off x="4499992" y="3212976"/>
            <a:ext cx="158417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Ovale 71"/>
          <p:cNvSpPr/>
          <p:nvPr/>
        </p:nvSpPr>
        <p:spPr>
          <a:xfrm>
            <a:off x="2771800" y="3897052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3" name="Ovale 72"/>
          <p:cNvSpPr/>
          <p:nvPr/>
        </p:nvSpPr>
        <p:spPr>
          <a:xfrm>
            <a:off x="2771800" y="4581128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4" name="Ovale 73"/>
          <p:cNvSpPr/>
          <p:nvPr/>
        </p:nvSpPr>
        <p:spPr>
          <a:xfrm>
            <a:off x="2771800" y="5265204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5" name="Ovale 74"/>
          <p:cNvSpPr/>
          <p:nvPr/>
        </p:nvSpPr>
        <p:spPr>
          <a:xfrm>
            <a:off x="4355976" y="3897052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Ovale 75"/>
          <p:cNvSpPr/>
          <p:nvPr/>
        </p:nvSpPr>
        <p:spPr>
          <a:xfrm>
            <a:off x="4355976" y="4581128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7" name="Ovale 76"/>
          <p:cNvSpPr/>
          <p:nvPr/>
        </p:nvSpPr>
        <p:spPr>
          <a:xfrm>
            <a:off x="4355976" y="5265204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8" name="Ovale 77"/>
          <p:cNvSpPr/>
          <p:nvPr/>
        </p:nvSpPr>
        <p:spPr>
          <a:xfrm>
            <a:off x="5940152" y="3897052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9" name="Ovale 78"/>
          <p:cNvSpPr/>
          <p:nvPr/>
        </p:nvSpPr>
        <p:spPr>
          <a:xfrm>
            <a:off x="5940152" y="4581128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0" name="Ovale 79"/>
          <p:cNvSpPr/>
          <p:nvPr/>
        </p:nvSpPr>
        <p:spPr>
          <a:xfrm>
            <a:off x="5940152" y="5265204"/>
            <a:ext cx="288032" cy="14401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1" name="Connettore 1 80"/>
          <p:cNvCxnSpPr>
            <a:stCxn id="65" idx="3"/>
            <a:endCxn id="73" idx="2"/>
          </p:cNvCxnSpPr>
          <p:nvPr/>
        </p:nvCxnSpPr>
        <p:spPr>
          <a:xfrm>
            <a:off x="2411760" y="4653136"/>
            <a:ext cx="36004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1 81"/>
          <p:cNvCxnSpPr>
            <a:stCxn id="66" idx="3"/>
            <a:endCxn id="74" idx="2"/>
          </p:cNvCxnSpPr>
          <p:nvPr/>
        </p:nvCxnSpPr>
        <p:spPr>
          <a:xfrm>
            <a:off x="2411760" y="5337212"/>
            <a:ext cx="36004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1 82"/>
          <p:cNvCxnSpPr>
            <a:stCxn id="72" idx="6"/>
            <a:endCxn id="75" idx="2"/>
          </p:cNvCxnSpPr>
          <p:nvPr/>
        </p:nvCxnSpPr>
        <p:spPr>
          <a:xfrm>
            <a:off x="3059832" y="3969060"/>
            <a:ext cx="129614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>
            <a:stCxn id="73" idx="6"/>
            <a:endCxn id="76" idx="2"/>
          </p:cNvCxnSpPr>
          <p:nvPr/>
        </p:nvCxnSpPr>
        <p:spPr>
          <a:xfrm>
            <a:off x="3059832" y="4653136"/>
            <a:ext cx="129614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1 84"/>
          <p:cNvCxnSpPr>
            <a:stCxn id="74" idx="6"/>
            <a:endCxn id="77" idx="2"/>
          </p:cNvCxnSpPr>
          <p:nvPr/>
        </p:nvCxnSpPr>
        <p:spPr>
          <a:xfrm>
            <a:off x="3059832" y="5337212"/>
            <a:ext cx="129614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1 85"/>
          <p:cNvCxnSpPr>
            <a:stCxn id="75" idx="6"/>
            <a:endCxn id="78" idx="2"/>
          </p:cNvCxnSpPr>
          <p:nvPr/>
        </p:nvCxnSpPr>
        <p:spPr>
          <a:xfrm>
            <a:off x="4644008" y="3969060"/>
            <a:ext cx="129614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1 86"/>
          <p:cNvCxnSpPr>
            <a:stCxn id="76" idx="6"/>
            <a:endCxn id="79" idx="2"/>
          </p:cNvCxnSpPr>
          <p:nvPr/>
        </p:nvCxnSpPr>
        <p:spPr>
          <a:xfrm>
            <a:off x="4644008" y="4653136"/>
            <a:ext cx="129614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1 87"/>
          <p:cNvCxnSpPr>
            <a:stCxn id="77" idx="6"/>
            <a:endCxn id="80" idx="2"/>
          </p:cNvCxnSpPr>
          <p:nvPr/>
        </p:nvCxnSpPr>
        <p:spPr>
          <a:xfrm>
            <a:off x="4644008" y="5337212"/>
            <a:ext cx="129614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1 88"/>
          <p:cNvCxnSpPr>
            <a:stCxn id="78" idx="4"/>
            <a:endCxn id="79" idx="0"/>
          </p:cNvCxnSpPr>
          <p:nvPr/>
        </p:nvCxnSpPr>
        <p:spPr>
          <a:xfrm>
            <a:off x="6084168" y="4041068"/>
            <a:ext cx="0" cy="54006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1 89"/>
          <p:cNvCxnSpPr>
            <a:stCxn id="79" idx="4"/>
            <a:endCxn id="80" idx="0"/>
          </p:cNvCxnSpPr>
          <p:nvPr/>
        </p:nvCxnSpPr>
        <p:spPr>
          <a:xfrm>
            <a:off x="6084168" y="4725144"/>
            <a:ext cx="0" cy="54006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1 90"/>
          <p:cNvCxnSpPr>
            <a:stCxn id="76" idx="4"/>
            <a:endCxn id="77" idx="0"/>
          </p:cNvCxnSpPr>
          <p:nvPr/>
        </p:nvCxnSpPr>
        <p:spPr>
          <a:xfrm>
            <a:off x="4499992" y="4725144"/>
            <a:ext cx="0" cy="54006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1 91"/>
          <p:cNvCxnSpPr>
            <a:stCxn id="73" idx="4"/>
            <a:endCxn id="74" idx="0"/>
          </p:cNvCxnSpPr>
          <p:nvPr/>
        </p:nvCxnSpPr>
        <p:spPr>
          <a:xfrm>
            <a:off x="2915816" y="4725144"/>
            <a:ext cx="0" cy="54006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1 92"/>
          <p:cNvCxnSpPr>
            <a:stCxn id="75" idx="4"/>
            <a:endCxn id="76" idx="0"/>
          </p:cNvCxnSpPr>
          <p:nvPr/>
        </p:nvCxnSpPr>
        <p:spPr>
          <a:xfrm>
            <a:off x="4499992" y="4041068"/>
            <a:ext cx="0" cy="54006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stCxn id="72" idx="4"/>
            <a:endCxn id="73" idx="0"/>
          </p:cNvCxnSpPr>
          <p:nvPr/>
        </p:nvCxnSpPr>
        <p:spPr>
          <a:xfrm>
            <a:off x="2915816" y="4041068"/>
            <a:ext cx="0" cy="54006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1 94"/>
          <p:cNvCxnSpPr>
            <a:stCxn id="62" idx="2"/>
            <a:endCxn id="75" idx="0"/>
          </p:cNvCxnSpPr>
          <p:nvPr/>
        </p:nvCxnSpPr>
        <p:spPr>
          <a:xfrm>
            <a:off x="4499992" y="3537012"/>
            <a:ext cx="0" cy="36004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ttore 1 95"/>
          <p:cNvCxnSpPr>
            <a:stCxn id="61" idx="2"/>
            <a:endCxn id="72" idx="0"/>
          </p:cNvCxnSpPr>
          <p:nvPr/>
        </p:nvCxnSpPr>
        <p:spPr>
          <a:xfrm>
            <a:off x="2915816" y="3537012"/>
            <a:ext cx="0" cy="36004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ttore 4 96"/>
          <p:cNvCxnSpPr>
            <a:stCxn id="66" idx="1"/>
          </p:cNvCxnSpPr>
          <p:nvPr/>
        </p:nvCxnSpPr>
        <p:spPr>
          <a:xfrm rot="10800000">
            <a:off x="1187624" y="3212976"/>
            <a:ext cx="216024" cy="2124236"/>
          </a:xfrm>
          <a:prstGeom prst="bentConnector2">
            <a:avLst/>
          </a:prstGeom>
          <a:ln>
            <a:solidFill>
              <a:srgbClr val="558ED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1 97"/>
          <p:cNvCxnSpPr/>
          <p:nvPr/>
        </p:nvCxnSpPr>
        <p:spPr>
          <a:xfrm>
            <a:off x="1187624" y="4653136"/>
            <a:ext cx="216024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7109565" y="3284984"/>
            <a:ext cx="582211" cy="277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…..</a:t>
            </a:r>
            <a:endParaRPr lang="it-IT" dirty="0"/>
          </a:p>
        </p:txBody>
      </p:sp>
      <p:sp>
        <p:nvSpPr>
          <p:cNvPr id="54" name="CasellaDiTesto 53"/>
          <p:cNvSpPr txBox="1"/>
          <p:nvPr/>
        </p:nvSpPr>
        <p:spPr>
          <a:xfrm>
            <a:off x="5861997" y="5599567"/>
            <a:ext cx="582211" cy="277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…..</a:t>
            </a:r>
            <a:endParaRPr lang="it-IT" dirty="0"/>
          </a:p>
        </p:txBody>
      </p:sp>
      <p:pic>
        <p:nvPicPr>
          <p:cNvPr id="46" name="Immagine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44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8479FE-EDBE-4649-B8EF-A88122A801A9}" type="slidenum">
              <a:rPr lang="it-IT"/>
              <a:pPr>
                <a:defRPr/>
              </a:pPr>
              <a:t>12</a:t>
            </a:fld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82322"/>
            <a:ext cx="7614384" cy="4843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E3BF40-B3F3-4741-AC00-4EFEFA349D4C}" type="slidenum">
              <a:rPr lang="it-IT"/>
              <a:pPr>
                <a:defRPr/>
              </a:pPr>
              <a:t>13</a:t>
            </a:fld>
            <a:endParaRPr lang="it-IT"/>
          </a:p>
        </p:txBody>
      </p:sp>
      <p:grpSp>
        <p:nvGrpSpPr>
          <p:cNvPr id="401410" name="Group 2"/>
          <p:cNvGrpSpPr>
            <a:grpSpLocks/>
          </p:cNvGrpSpPr>
          <p:nvPr/>
        </p:nvGrpSpPr>
        <p:grpSpPr bwMode="auto">
          <a:xfrm>
            <a:off x="2949575" y="2524125"/>
            <a:ext cx="3244850" cy="3352800"/>
            <a:chOff x="2160" y="1392"/>
            <a:chExt cx="1440" cy="1488"/>
          </a:xfrm>
        </p:grpSpPr>
        <p:pic>
          <p:nvPicPr>
            <p:cNvPr id="19471" name="Picture 3" descr="C:\Documents and Settings\Mturri.ACLI\Documenti\Immagini\Elementi Web\bussolaù.bmp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6" y="1476"/>
              <a:ext cx="1368" cy="1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2" name="Rectangle 4"/>
            <p:cNvSpPr>
              <a:spLocks noChangeArrowheads="1"/>
            </p:cNvSpPr>
            <p:nvPr/>
          </p:nvSpPr>
          <p:spPr bwMode="auto">
            <a:xfrm>
              <a:off x="2160" y="1392"/>
              <a:ext cx="1440" cy="1488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rgbClr val="C0C0C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3113088" y="2127250"/>
            <a:ext cx="30432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rgbClr val="E47200"/>
                </a:solidFill>
                <a:latin typeface="Futura XBlk BT" pitchFamily="34" charset="0"/>
              </a:rPr>
              <a:t>Sperimentazione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E47200"/>
                </a:solidFill>
                <a:latin typeface="Futura XBlk BT" pitchFamily="34" charset="0"/>
              </a:rPr>
              <a:t>Innovazione</a:t>
            </a:r>
          </a:p>
        </p:txBody>
      </p:sp>
      <p:sp>
        <p:nvSpPr>
          <p:cNvPr id="401414" name="Rectangle 6"/>
          <p:cNvSpPr>
            <a:spLocks noChangeArrowheads="1"/>
          </p:cNvSpPr>
          <p:nvPr/>
        </p:nvSpPr>
        <p:spPr bwMode="auto">
          <a:xfrm>
            <a:off x="6221413" y="4064000"/>
            <a:ext cx="211772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>
                <a:solidFill>
                  <a:srgbClr val="E47200"/>
                </a:solidFill>
                <a:latin typeface="Futura XBlk BT" pitchFamily="34" charset="0"/>
              </a:rPr>
              <a:t>Azione sociale</a:t>
            </a:r>
          </a:p>
        </p:txBody>
      </p:sp>
      <p:sp>
        <p:nvSpPr>
          <p:cNvPr id="401415" name="Rectangle 7"/>
          <p:cNvSpPr>
            <a:spLocks noChangeArrowheads="1"/>
          </p:cNvSpPr>
          <p:nvPr/>
        </p:nvSpPr>
        <p:spPr bwMode="auto">
          <a:xfrm>
            <a:off x="3586163" y="5805488"/>
            <a:ext cx="1971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rgbClr val="E47200"/>
                </a:solidFill>
                <a:latin typeface="Futura XBlk BT" pitchFamily="34" charset="0"/>
              </a:rPr>
              <a:t>Strategia 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E47200"/>
                </a:solidFill>
                <a:latin typeface="Futura XBlk BT" pitchFamily="34" charset="0"/>
              </a:rPr>
              <a:t>politica</a:t>
            </a:r>
          </a:p>
        </p:txBody>
      </p:sp>
      <p:sp>
        <p:nvSpPr>
          <p:cNvPr id="401416" name="Rectangle 8"/>
          <p:cNvSpPr>
            <a:spLocks noChangeArrowheads="1"/>
          </p:cNvSpPr>
          <p:nvPr/>
        </p:nvSpPr>
        <p:spPr bwMode="auto">
          <a:xfrm>
            <a:off x="1597025" y="4090988"/>
            <a:ext cx="1366838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dirty="0">
                <a:solidFill>
                  <a:srgbClr val="E47200"/>
                </a:solidFill>
                <a:latin typeface="Futura XBlk BT" pitchFamily="34" charset="0"/>
              </a:rPr>
              <a:t>Pensiero</a:t>
            </a:r>
          </a:p>
        </p:txBody>
      </p:sp>
      <p:sp>
        <p:nvSpPr>
          <p:cNvPr id="401417" name="Rectangle 9"/>
          <p:cNvSpPr>
            <a:spLocks noChangeArrowheads="1"/>
          </p:cNvSpPr>
          <p:nvPr/>
        </p:nvSpPr>
        <p:spPr bwMode="auto">
          <a:xfrm>
            <a:off x="2590800" y="4808538"/>
            <a:ext cx="914400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it-IT" sz="6100" b="1">
                <a:solidFill>
                  <a:srgbClr val="336699"/>
                </a:solidFill>
                <a:latin typeface="Futura Bk BT" pitchFamily="34" charset="0"/>
                <a:cs typeface="Times New Roman" pitchFamily="18" charset="0"/>
                <a:sym typeface="Monotype Sorts" pitchFamily="2" charset="2"/>
              </a:rPr>
              <a:t></a:t>
            </a:r>
            <a:r>
              <a:rPr lang="it-IT" sz="1100" b="1">
                <a:solidFill>
                  <a:srgbClr val="336699"/>
                </a:solidFill>
              </a:rPr>
              <a:t> </a:t>
            </a:r>
            <a:endParaRPr lang="it-IT" sz="6100" b="1">
              <a:solidFill>
                <a:srgbClr val="336699"/>
              </a:solidFill>
              <a:latin typeface="Futura Bk BT" pitchFamily="34" charset="0"/>
              <a:cs typeface="Times New Roman" pitchFamily="18" charset="0"/>
              <a:sym typeface="Monotype Sorts" pitchFamily="2" charset="2"/>
            </a:endParaRPr>
          </a:p>
        </p:txBody>
      </p:sp>
      <p:sp>
        <p:nvSpPr>
          <p:cNvPr id="401418" name="Rectangle 10"/>
          <p:cNvSpPr>
            <a:spLocks noChangeArrowheads="1"/>
          </p:cNvSpPr>
          <p:nvPr/>
        </p:nvSpPr>
        <p:spPr bwMode="auto">
          <a:xfrm rot="-5981115">
            <a:off x="5661025" y="4830763"/>
            <a:ext cx="914400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it-IT" sz="6100" b="1">
                <a:solidFill>
                  <a:srgbClr val="336699"/>
                </a:solidFill>
                <a:latin typeface="Futura Bk BT" pitchFamily="34" charset="0"/>
                <a:cs typeface="Times New Roman" pitchFamily="18" charset="0"/>
                <a:sym typeface="Monotype Sorts" pitchFamily="2" charset="2"/>
              </a:rPr>
              <a:t></a:t>
            </a:r>
            <a:r>
              <a:rPr lang="it-IT" sz="1100" b="1">
                <a:solidFill>
                  <a:srgbClr val="336699"/>
                </a:solidFill>
              </a:rPr>
              <a:t> </a:t>
            </a:r>
            <a:endParaRPr lang="it-IT" sz="6100" b="1">
              <a:solidFill>
                <a:srgbClr val="336699"/>
              </a:solidFill>
              <a:latin typeface="Futura Bk BT" pitchFamily="34" charset="0"/>
              <a:cs typeface="Times New Roman" pitchFamily="18" charset="0"/>
              <a:sym typeface="Monotype Sorts" pitchFamily="2" charset="2"/>
            </a:endParaRPr>
          </a:p>
        </p:txBody>
      </p:sp>
      <p:sp>
        <p:nvSpPr>
          <p:cNvPr id="401419" name="Rectangle 11"/>
          <p:cNvSpPr>
            <a:spLocks noChangeArrowheads="1"/>
          </p:cNvSpPr>
          <p:nvPr/>
        </p:nvSpPr>
        <p:spPr bwMode="auto">
          <a:xfrm rot="-10712910">
            <a:off x="5638800" y="2719388"/>
            <a:ext cx="914400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it-IT" sz="6100" b="1">
                <a:solidFill>
                  <a:srgbClr val="336699"/>
                </a:solidFill>
                <a:latin typeface="Futura Bk BT" pitchFamily="34" charset="0"/>
                <a:cs typeface="Times New Roman" pitchFamily="18" charset="0"/>
                <a:sym typeface="Monotype Sorts" pitchFamily="2" charset="2"/>
              </a:rPr>
              <a:t></a:t>
            </a:r>
            <a:r>
              <a:rPr lang="it-IT" sz="1100" b="1">
                <a:solidFill>
                  <a:srgbClr val="336699"/>
                </a:solidFill>
              </a:rPr>
              <a:t> </a:t>
            </a:r>
            <a:endParaRPr lang="it-IT" sz="6100" b="1">
              <a:solidFill>
                <a:srgbClr val="336699"/>
              </a:solidFill>
              <a:latin typeface="Futura Bk BT" pitchFamily="34" charset="0"/>
              <a:cs typeface="Times New Roman" pitchFamily="18" charset="0"/>
              <a:sym typeface="Monotype Sorts" pitchFamily="2" charset="2"/>
            </a:endParaRPr>
          </a:p>
        </p:txBody>
      </p:sp>
      <p:sp>
        <p:nvSpPr>
          <p:cNvPr id="401420" name="Rectangle 12"/>
          <p:cNvSpPr>
            <a:spLocks noChangeArrowheads="1"/>
          </p:cNvSpPr>
          <p:nvPr/>
        </p:nvSpPr>
        <p:spPr bwMode="auto">
          <a:xfrm rot="3893760">
            <a:off x="2644775" y="2620963"/>
            <a:ext cx="914400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rgbClr val="C0C0C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it-IT" sz="6100" b="1">
                <a:solidFill>
                  <a:srgbClr val="336699"/>
                </a:solidFill>
                <a:latin typeface="Futura Bk BT" pitchFamily="34" charset="0"/>
                <a:cs typeface="Times New Roman" pitchFamily="18" charset="0"/>
                <a:sym typeface="Monotype Sorts" pitchFamily="2" charset="2"/>
              </a:rPr>
              <a:t></a:t>
            </a:r>
            <a:r>
              <a:rPr lang="it-IT" sz="1100" b="1">
                <a:solidFill>
                  <a:srgbClr val="336699"/>
                </a:solidFill>
              </a:rPr>
              <a:t> </a:t>
            </a:r>
            <a:endParaRPr lang="it-IT" sz="6100" b="1">
              <a:solidFill>
                <a:srgbClr val="336699"/>
              </a:solidFill>
              <a:latin typeface="Futura Bk BT" pitchFamily="34" charset="0"/>
              <a:cs typeface="Times New Roman" pitchFamily="18" charset="0"/>
              <a:sym typeface="Monotype Sorts" pitchFamily="2" charset="2"/>
            </a:endParaRPr>
          </a:p>
        </p:txBody>
      </p:sp>
      <p:sp>
        <p:nvSpPr>
          <p:cNvPr id="401421" name="Text Box 13"/>
          <p:cNvSpPr txBox="1">
            <a:spLocks noChangeArrowheads="1"/>
          </p:cNvSpPr>
          <p:nvPr/>
        </p:nvSpPr>
        <p:spPr bwMode="auto">
          <a:xfrm>
            <a:off x="0" y="1124744"/>
            <a:ext cx="9144000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8F8F8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80000"/>
              </a:lnSpc>
              <a:defRPr/>
            </a:pP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UNO SCHEMA PER I </a:t>
            </a: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PROGETTI ACLI ?</a:t>
            </a:r>
            <a:endParaRPr lang="it-IT" sz="2800" b="1" dirty="0">
              <a:solidFill>
                <a:srgbClr val="3366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pic>
        <p:nvPicPr>
          <p:cNvPr id="19469" name="Picture 21" descr="C:\Documents and Settings\Mturri.ACLI\Documenti\Grafica\Loghi\logo-acli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6672"/>
            <a:ext cx="6762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1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0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1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01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1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0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01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3" grpId="0" autoUpdateAnimBg="0"/>
      <p:bldP spid="401414" grpId="0" autoUpdateAnimBg="0"/>
      <p:bldP spid="401415" grpId="0" autoUpdateAnimBg="0"/>
      <p:bldP spid="401416" grpId="0" autoUpdateAnimBg="0"/>
      <p:bldP spid="401417" grpId="0" autoUpdateAnimBg="0"/>
      <p:bldP spid="401418" grpId="0" autoUpdateAnimBg="0"/>
      <p:bldP spid="401419" grpId="0" autoUpdateAnimBg="0"/>
      <p:bldP spid="40142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1011DA-349E-4E54-BE80-43A8B983C0B4}" type="slidenum">
              <a:rPr lang="it-IT"/>
              <a:pPr>
                <a:defRPr/>
              </a:pPr>
              <a:t>2</a:t>
            </a:fld>
            <a:endParaRPr lang="it-IT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685800" y="1600200"/>
            <a:ext cx="7772400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Il progetto è un insieme di persone e di altre risorse temporaneamente riunite per raggiungere uno specifico obiettivo, di solito con un budget predeterminato ed entro un periodo stabilito</a:t>
            </a:r>
          </a:p>
          <a:p>
            <a:pPr algn="r" eaLnBrk="0" hangingPunct="0">
              <a:lnSpc>
                <a:spcPct val="150000"/>
              </a:lnSpc>
            </a:pPr>
            <a:r>
              <a:rPr lang="it-IT" dirty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(Graham, 1990)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6DE51E-B43C-4748-9AC5-DCBD2AE87B47}" type="slidenum">
              <a:rPr lang="it-IT"/>
              <a:pPr>
                <a:defRPr/>
              </a:pPr>
              <a:t>3</a:t>
            </a:fld>
            <a:endParaRPr lang="it-IT"/>
          </a:p>
        </p:txBody>
      </p:sp>
      <p:sp>
        <p:nvSpPr>
          <p:cNvPr id="12292" name="Rectangle 12"/>
          <p:cNvSpPr>
            <a:spLocks noChangeArrowheads="1"/>
          </p:cNvSpPr>
          <p:nvPr/>
        </p:nvSpPr>
        <p:spPr bwMode="auto">
          <a:xfrm>
            <a:off x="539552" y="1571228"/>
            <a:ext cx="7772400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Un progetto è una serie di attività finalizzate a favorire il conseguimento di obiettivi chiaramente specificati all'interno di un definito periodo di tempo e con un budget stabilito </a:t>
            </a:r>
            <a:endParaRPr lang="it-IT" sz="2800" dirty="0" smtClean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algn="r" eaLnBrk="0" hangingPunct="0">
              <a:lnSpc>
                <a:spcPct val="150000"/>
              </a:lnSpc>
            </a:pP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algn="r" eaLnBrk="0" hangingPunct="0">
              <a:lnSpc>
                <a:spcPct val="150000"/>
              </a:lnSpc>
            </a:pPr>
            <a:r>
              <a:rPr lang="it-IT" dirty="0" smtClean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(</a:t>
            </a:r>
            <a:r>
              <a:rPr lang="it-IT" dirty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PCM </a:t>
            </a:r>
            <a:r>
              <a:rPr lang="it-IT" dirty="0" err="1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Guidelines</a:t>
            </a:r>
            <a:r>
              <a:rPr lang="it-IT" dirty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, 2004)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6BD2ED-4580-4AED-9116-9AEC53C1AD24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11268" name="Rectangle 11"/>
          <p:cNvSpPr>
            <a:spLocks noChangeArrowheads="1"/>
          </p:cNvSpPr>
          <p:nvPr/>
        </p:nvSpPr>
        <p:spPr bwMode="auto">
          <a:xfrm>
            <a:off x="685800" y="1512888"/>
            <a:ext cx="7772400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Un progetto è un insieme non divisibile di operazioni da effettuarsi in tempi definiti e con risorse prestabilite che produce flussi durevoli di benefici a favore di un ben definito Gruppo Destinatario. </a:t>
            </a:r>
          </a:p>
          <a:p>
            <a:pPr algn="r" eaLnBrk="0" hangingPunct="0">
              <a:lnSpc>
                <a:spcPct val="120000"/>
              </a:lnSpc>
            </a:pPr>
            <a:r>
              <a:rPr lang="it-IT" dirty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(Manuale operativo di monitoraggio e </a:t>
            </a:r>
          </a:p>
          <a:p>
            <a:pPr algn="r" eaLnBrk="0" hangingPunct="0">
              <a:lnSpc>
                <a:spcPct val="150000"/>
              </a:lnSpc>
            </a:pPr>
            <a:r>
              <a:rPr lang="it-IT" dirty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valutazione - MAE DGCS)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1"/>
          <p:cNvSpPr txBox="1">
            <a:spLocks/>
          </p:cNvSpPr>
          <p:nvPr/>
        </p:nvSpPr>
        <p:spPr>
          <a:xfrm>
            <a:off x="518864" y="1124744"/>
            <a:ext cx="8229600" cy="5400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charset="0"/>
              <a:buNone/>
            </a:pPr>
            <a:endParaRPr lang="it-IT" sz="2600" dirty="0" smtClean="0"/>
          </a:p>
          <a:p>
            <a:pPr marL="109728" indent="0">
              <a:buFont typeface="Arial" charset="0"/>
              <a:buNone/>
            </a:pPr>
            <a:endParaRPr lang="it-IT" sz="2600" dirty="0"/>
          </a:p>
          <a:p>
            <a:pPr marL="109728" indent="0"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Un progetto è un’impresa complessa,</a:t>
            </a:r>
          </a:p>
          <a:p>
            <a:pPr marL="109728" indent="0"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unica e di durata determinata, rivolta al</a:t>
            </a:r>
          </a:p>
          <a:p>
            <a:pPr marL="109728" indent="0"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raggiungimento di un obiettivo chiaro e</a:t>
            </a:r>
          </a:p>
          <a:p>
            <a:pPr marL="109728" indent="0"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predefinito mediante un processo continuo</a:t>
            </a:r>
          </a:p>
          <a:p>
            <a:pPr marL="109728" indent="0"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di pianificazione e controllo di risorse</a:t>
            </a:r>
          </a:p>
          <a:p>
            <a:pPr marL="109728" indent="0"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differenziate e con vincoli interdipendenti</a:t>
            </a:r>
          </a:p>
          <a:p>
            <a:pPr marL="109728" indent="0"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di costi - tempo - qualità.</a:t>
            </a:r>
          </a:p>
          <a:p>
            <a:pPr marL="109728" indent="0">
              <a:buFont typeface="Arial" charset="0"/>
              <a:buNone/>
            </a:pP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>
              <a:buFont typeface="Arial" charset="0"/>
              <a:buNone/>
            </a:pP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>
              <a:buFont typeface="Arial" charset="0"/>
              <a:buNone/>
            </a:pP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r">
              <a:lnSpc>
                <a:spcPct val="170000"/>
              </a:lnSpc>
              <a:spcBef>
                <a:spcPct val="0"/>
              </a:spcBef>
              <a:buNone/>
            </a:pPr>
            <a:r>
              <a:rPr lang="it-IT" sz="2200" dirty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(R.D. Archibald</a:t>
            </a:r>
            <a:r>
              <a:rPr lang="it-IT" sz="2200" dirty="0" smtClean="0">
                <a:solidFill>
                  <a:srgbClr val="E47200"/>
                </a:solidFill>
                <a:latin typeface="Futura XBlk BT" pitchFamily="34" charset="0"/>
                <a:cs typeface="Times New Roman" pitchFamily="18" charset="0"/>
              </a:rPr>
              <a:t>, 2004)</a:t>
            </a:r>
            <a:endParaRPr lang="it-IT" sz="2200" dirty="0">
              <a:solidFill>
                <a:srgbClr val="E47200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>
              <a:buFont typeface="Arial" charset="0"/>
              <a:buNone/>
            </a:pP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FEBB6-C130-4622-B429-0A23F8382193}" type="slidenum">
              <a:rPr lang="it-IT"/>
              <a:pPr>
                <a:defRPr/>
              </a:pPr>
              <a:t>6</a:t>
            </a:fld>
            <a:endParaRPr lang="it-IT"/>
          </a:p>
        </p:txBody>
      </p:sp>
      <p:pic>
        <p:nvPicPr>
          <p:cNvPr id="269314" name="Picture 2" descr="C:\Documents and Settings\mturri\Documenti\Immagini\Elementi Web\compassrose.gif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286000"/>
            <a:ext cx="29368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9316" name="Group 4"/>
          <p:cNvGrpSpPr>
            <a:grpSpLocks/>
          </p:cNvGrpSpPr>
          <p:nvPr/>
        </p:nvGrpSpPr>
        <p:grpSpPr bwMode="auto">
          <a:xfrm>
            <a:off x="1524000" y="2117725"/>
            <a:ext cx="2743200" cy="1158875"/>
            <a:chOff x="336" y="1008"/>
            <a:chExt cx="1728" cy="730"/>
          </a:xfrm>
        </p:grpSpPr>
        <p:pic>
          <p:nvPicPr>
            <p:cNvPr id="14352" name="Picture 5" descr="C:\Documents and Settings\Mturri.ACLI\Documenti\Immagini\Elementi Web\esclamativo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008"/>
              <a:ext cx="379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3" name="Text Box 6"/>
            <p:cNvSpPr txBox="1">
              <a:spLocks noChangeArrowheads="1"/>
            </p:cNvSpPr>
            <p:nvPr/>
          </p:nvSpPr>
          <p:spPr bwMode="auto">
            <a:xfrm>
              <a:off x="624" y="1154"/>
              <a:ext cx="1440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80000"/>
                </a:lnSpc>
              </a:pPr>
              <a:r>
                <a:rPr lang="it-IT" sz="2800" dirty="0">
                  <a:solidFill>
                    <a:srgbClr val="336699"/>
                  </a:solidFill>
                  <a:latin typeface="Futura XBlk BT" pitchFamily="34" charset="0"/>
                  <a:cs typeface="Times New Roman" pitchFamily="18" charset="0"/>
                </a:rPr>
                <a:t>OBIETTIVO </a:t>
              </a:r>
            </a:p>
          </p:txBody>
        </p:sp>
      </p:grpSp>
      <p:grpSp>
        <p:nvGrpSpPr>
          <p:cNvPr id="269319" name="Group 7"/>
          <p:cNvGrpSpPr>
            <a:grpSpLocks/>
          </p:cNvGrpSpPr>
          <p:nvPr/>
        </p:nvGrpSpPr>
        <p:grpSpPr bwMode="auto">
          <a:xfrm>
            <a:off x="4824413" y="1905000"/>
            <a:ext cx="3786187" cy="1724025"/>
            <a:chOff x="3279" y="1008"/>
            <a:chExt cx="2385" cy="1086"/>
          </a:xfrm>
        </p:grpSpPr>
        <p:pic>
          <p:nvPicPr>
            <p:cNvPr id="14350" name="Picture 8" descr="C:\Documents and Settings\Mturri.ACLI\Documenti\Immagini\Elementi Web\progetto02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1008"/>
              <a:ext cx="1488" cy="1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1" name="Text Box 9"/>
            <p:cNvSpPr txBox="1">
              <a:spLocks noChangeArrowheads="1"/>
            </p:cNvSpPr>
            <p:nvPr/>
          </p:nvSpPr>
          <p:spPr bwMode="auto">
            <a:xfrm>
              <a:off x="3279" y="1278"/>
              <a:ext cx="1185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80000"/>
                </a:lnSpc>
              </a:pPr>
              <a:r>
                <a:rPr lang="it-IT" sz="2800" dirty="0">
                  <a:solidFill>
                    <a:srgbClr val="336699"/>
                  </a:solidFill>
                  <a:latin typeface="Futura XBlk BT" pitchFamily="34" charset="0"/>
                  <a:cs typeface="Times New Roman" pitchFamily="18" charset="0"/>
                </a:rPr>
                <a:t>RISORSE </a:t>
              </a:r>
            </a:p>
          </p:txBody>
        </p:sp>
      </p:grpSp>
      <p:grpSp>
        <p:nvGrpSpPr>
          <p:cNvPr id="269322" name="Group 10"/>
          <p:cNvGrpSpPr>
            <a:grpSpLocks/>
          </p:cNvGrpSpPr>
          <p:nvPr/>
        </p:nvGrpSpPr>
        <p:grpSpPr bwMode="auto">
          <a:xfrm>
            <a:off x="2779564" y="4581128"/>
            <a:ext cx="3376612" cy="1066800"/>
            <a:chOff x="81" y="2976"/>
            <a:chExt cx="2127" cy="672"/>
          </a:xfrm>
        </p:grpSpPr>
        <p:pic>
          <p:nvPicPr>
            <p:cNvPr id="14348" name="Picture 11" descr="C:\Documents and Settings\mturri\Documenti\Immagini\Elementi Web\orologio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" y="2976"/>
              <a:ext cx="879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9" name="Text Box 12"/>
            <p:cNvSpPr txBox="1">
              <a:spLocks noChangeArrowheads="1"/>
            </p:cNvSpPr>
            <p:nvPr/>
          </p:nvSpPr>
          <p:spPr bwMode="auto">
            <a:xfrm>
              <a:off x="768" y="3106"/>
              <a:ext cx="1440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55000"/>
                </a:lnSpc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80000"/>
                </a:lnSpc>
              </a:pPr>
              <a:r>
                <a:rPr lang="it-IT" sz="2800" dirty="0">
                  <a:solidFill>
                    <a:srgbClr val="336699"/>
                  </a:solidFill>
                  <a:latin typeface="Futura XBlk BT" pitchFamily="34" charset="0"/>
                  <a:cs typeface="Times New Roman" pitchFamily="18" charset="0"/>
                </a:rPr>
                <a:t>TEMPO </a:t>
              </a:r>
            </a:p>
          </p:txBody>
        </p:sp>
      </p:grpSp>
      <p:pic>
        <p:nvPicPr>
          <p:cNvPr id="13" name="Immagin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9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8479FE-EDBE-4649-B8EF-A88122A801A9}" type="slidenum">
              <a:rPr lang="it-IT"/>
              <a:pPr>
                <a:defRPr/>
              </a:pPr>
              <a:t>7</a:t>
            </a:fld>
            <a:endParaRPr lang="it-IT"/>
          </a:p>
        </p:txBody>
      </p:sp>
      <p:sp>
        <p:nvSpPr>
          <p:cNvPr id="13316" name="Rectangle 1027"/>
          <p:cNvSpPr>
            <a:spLocks noChangeArrowheads="1"/>
          </p:cNvSpPr>
          <p:nvPr/>
        </p:nvSpPr>
        <p:spPr bwMode="auto">
          <a:xfrm>
            <a:off x="688032" y="1443373"/>
            <a:ext cx="7772400" cy="486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09728"/>
            <a:r>
              <a:rPr lang="it-IT" sz="3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Perché si lavora per progetti</a:t>
            </a:r>
            <a:r>
              <a:rPr lang="it-IT" sz="3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?</a:t>
            </a:r>
            <a:endParaRPr lang="it-IT" sz="1800" dirty="0" smtClean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/>
            <a:endParaRPr lang="it-IT" sz="1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algn="l" eaLnBrk="0" hangingPunct="0">
              <a:lnSpc>
                <a:spcPct val="150000"/>
              </a:lnSpc>
            </a:pP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&lt;&lt;“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Lavorare per progetti” consente 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di:</a:t>
            </a:r>
          </a:p>
          <a:p>
            <a:pPr marL="285750" indent="-285750" algn="l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A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ffrontare 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problematiche caratterizzate da elevata complessità ed intenso dinamismo del contesto di 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riferimento;</a:t>
            </a:r>
          </a:p>
          <a:p>
            <a:pPr marL="285750" indent="-285750" algn="l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S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uperare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, nello stesso ambito di intervento, conflitti di competenza, sovrapposizioni e sprechi di 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risorse;</a:t>
            </a:r>
          </a:p>
          <a:p>
            <a:pPr marL="285750" indent="-285750" algn="l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L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eggere 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e interpretare i bisogni individuali e collettivi in maniera 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attenta;</a:t>
            </a:r>
          </a:p>
          <a:p>
            <a:pPr marL="285750" indent="-285750" algn="l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V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alutare 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i risultati conseguiti in termini di impatto sullo stato di bisogno; </a:t>
            </a:r>
            <a:endParaRPr lang="it-IT" sz="1600" dirty="0" smtClean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285750" indent="-285750" algn="l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Attivare ed 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utilizzare il complesso delle risorse potenzialmente esprimibili sul 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territorio;</a:t>
            </a:r>
          </a:p>
          <a:p>
            <a:pPr marL="285750" indent="-285750" algn="l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Riprodurre 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quanto realizzato là dove vi è disponibilità relazionale, 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motivazione condivisa </a:t>
            </a:r>
            <a:r>
              <a:rPr lang="it-IT" sz="1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e contenuti mirati</a:t>
            </a:r>
            <a:r>
              <a:rPr lang="it-IT" sz="1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.&gt;&gt;</a:t>
            </a:r>
          </a:p>
          <a:p>
            <a:pPr algn="l" eaLnBrk="0" hangingPunct="0">
              <a:lnSpc>
                <a:spcPct val="150000"/>
              </a:lnSpc>
            </a:pPr>
            <a:r>
              <a:rPr lang="it-IT" sz="1100" i="1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Lucia </a:t>
            </a:r>
            <a:r>
              <a:rPr lang="it-IT" sz="1100" i="1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Garofalo, Lavorare per progetti: la progettazione sociale, Catania </a:t>
            </a:r>
            <a:r>
              <a:rPr lang="it-IT" sz="1100" i="1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2008</a:t>
            </a:r>
            <a:endParaRPr lang="it-IT" sz="1100" i="1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6632"/>
            <a:ext cx="41148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96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6516216" y="6165304"/>
            <a:ext cx="2133600" cy="365125"/>
          </a:xfrm>
        </p:spPr>
        <p:txBody>
          <a:bodyPr/>
          <a:lstStyle/>
          <a:p>
            <a:pPr>
              <a:defRPr/>
            </a:pPr>
            <a:fld id="{488479FE-EDBE-4649-B8EF-A88122A801A9}" type="slidenum">
              <a:rPr lang="it-IT"/>
              <a:pPr>
                <a:defRPr/>
              </a:pPr>
              <a:t>8</a:t>
            </a:fld>
            <a:endParaRPr lang="it-IT"/>
          </a:p>
        </p:txBody>
      </p:sp>
      <p:sp>
        <p:nvSpPr>
          <p:cNvPr id="6" name="Titolo 2"/>
          <p:cNvSpPr txBox="1">
            <a:spLocks/>
          </p:cNvSpPr>
          <p:nvPr/>
        </p:nvSpPr>
        <p:spPr>
          <a:xfrm>
            <a:off x="755576" y="19776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it-IT" dirty="0"/>
          </a:p>
        </p:txBody>
      </p:sp>
      <p:sp>
        <p:nvSpPr>
          <p:cNvPr id="7" name="Segnaposto contenuto 1"/>
          <p:cNvSpPr txBox="1">
            <a:spLocks/>
          </p:cNvSpPr>
          <p:nvPr/>
        </p:nvSpPr>
        <p:spPr>
          <a:xfrm>
            <a:off x="446856" y="1916832"/>
            <a:ext cx="8229600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it-IT" sz="3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Perché si lavora per progetti?</a:t>
            </a:r>
          </a:p>
          <a:p>
            <a:pPr marL="109728" indent="0" algn="ctr">
              <a:buFont typeface="Arial" charset="0"/>
              <a:buNone/>
            </a:pPr>
            <a:endParaRPr lang="it-IT" sz="3600" dirty="0" smtClean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ctr">
              <a:buNone/>
            </a:pPr>
            <a:endParaRPr lang="it-IT" sz="36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it-IT" sz="3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Innovazione</a:t>
            </a:r>
          </a:p>
          <a:p>
            <a:pPr marL="109728" indent="0" algn="ctr">
              <a:buNone/>
            </a:pPr>
            <a:endParaRPr lang="it-IT" sz="36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it-IT" sz="3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Rispondere ai </a:t>
            </a:r>
            <a:r>
              <a:rPr lang="it-IT" sz="3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bisogni</a:t>
            </a:r>
          </a:p>
          <a:p>
            <a:pPr marL="109728" indent="0" algn="ctr">
              <a:buNone/>
            </a:pPr>
            <a:r>
              <a:rPr lang="it-IT" sz="3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 </a:t>
            </a:r>
            <a:endParaRPr lang="it-IT" sz="36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it-IT" sz="3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 Rendersi </a:t>
            </a:r>
            <a:r>
              <a:rPr lang="it-IT" sz="3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distintivi</a:t>
            </a:r>
          </a:p>
          <a:p>
            <a:pPr marL="109728" indent="0" algn="ctr">
              <a:buNone/>
            </a:pPr>
            <a:endParaRPr lang="it-IT" sz="36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it-IT" sz="3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Essere </a:t>
            </a:r>
            <a:r>
              <a:rPr lang="it-IT" sz="3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dinamici</a:t>
            </a:r>
            <a:endParaRPr lang="it-IT" sz="36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566928" indent="-457200" algn="ctr">
              <a:buFont typeface="+mj-lt"/>
              <a:buAutoNum type="arabicPeriod"/>
            </a:pP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84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6516216" y="6165304"/>
            <a:ext cx="2133600" cy="365125"/>
          </a:xfrm>
        </p:spPr>
        <p:txBody>
          <a:bodyPr/>
          <a:lstStyle/>
          <a:p>
            <a:pPr>
              <a:defRPr/>
            </a:pPr>
            <a:fld id="{488479FE-EDBE-4649-B8EF-A88122A801A9}" type="slidenum">
              <a:rPr lang="it-IT"/>
              <a:pPr>
                <a:defRPr/>
              </a:pPr>
              <a:t>9</a:t>
            </a:fld>
            <a:endParaRPr lang="it-IT"/>
          </a:p>
        </p:txBody>
      </p:sp>
      <p:sp>
        <p:nvSpPr>
          <p:cNvPr id="6" name="Titolo 2"/>
          <p:cNvSpPr txBox="1">
            <a:spLocks/>
          </p:cNvSpPr>
          <p:nvPr/>
        </p:nvSpPr>
        <p:spPr>
          <a:xfrm>
            <a:off x="755576" y="19776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it-IT" dirty="0"/>
          </a:p>
        </p:txBody>
      </p:sp>
      <p:sp>
        <p:nvSpPr>
          <p:cNvPr id="7" name="Segnaposto contenuto 1"/>
          <p:cNvSpPr txBox="1">
            <a:spLocks/>
          </p:cNvSpPr>
          <p:nvPr/>
        </p:nvSpPr>
        <p:spPr>
          <a:xfrm>
            <a:off x="446856" y="1844824"/>
            <a:ext cx="8229600" cy="496855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it-IT" sz="36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Come lavorare per </a:t>
            </a:r>
            <a:r>
              <a:rPr lang="it-IT" sz="36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progetti? 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La suddivisione </a:t>
            </a:r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organizzativa classica del lavoro risulta inadeguata ad operare correttamente per obiettivi ed a motivare le risorse</a:t>
            </a: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.</a:t>
            </a:r>
          </a:p>
          <a:p>
            <a:pPr marL="109728" indent="0" algn="ctr">
              <a:buNone/>
            </a:pP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Occorrono: </a:t>
            </a:r>
          </a:p>
          <a:p>
            <a:pPr marL="109728" indent="0" algn="ctr">
              <a:buNone/>
            </a:pPr>
            <a:endParaRPr lang="it-IT" sz="2800" dirty="0" smtClean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566928" indent="-457200" algn="ctr"/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una duplice «rispondenza»</a:t>
            </a: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566928" indent="-457200" algn="ctr"/>
            <a:endParaRPr lang="it-IT" sz="2800" dirty="0" smtClean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566928" indent="-457200" algn="ctr"/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c</a:t>
            </a: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ompetenze multidisciplinari</a:t>
            </a:r>
          </a:p>
          <a:p>
            <a:pPr marL="566928" indent="-457200" algn="ctr"/>
            <a:endParaRPr lang="it-IT" sz="2800" dirty="0" smtClean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566928" indent="-457200" algn="ctr"/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p</a:t>
            </a: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rocessi di lavoro condivisi</a:t>
            </a:r>
          </a:p>
          <a:p>
            <a:pPr marL="566928" indent="-457200" algn="ctr"/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566928" indent="-457200" algn="ctr"/>
            <a:r>
              <a:rPr lang="it-IT" sz="2800" dirty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c</a:t>
            </a:r>
            <a:r>
              <a:rPr lang="it-IT" sz="2800" dirty="0" smtClean="0">
                <a:solidFill>
                  <a:srgbClr val="336699"/>
                </a:solidFill>
                <a:latin typeface="Futura XBlk BT" pitchFamily="34" charset="0"/>
                <a:cs typeface="Times New Roman" pitchFamily="18" charset="0"/>
              </a:rPr>
              <a:t>ollaborazione e corresponsabilità</a:t>
            </a: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109728" indent="0" algn="ctr">
              <a:buNone/>
            </a:pPr>
            <a:endParaRPr lang="it-IT" sz="2800" dirty="0">
              <a:solidFill>
                <a:srgbClr val="336699"/>
              </a:solidFill>
              <a:latin typeface="Futura XBlk BT" pitchFamily="34" charset="0"/>
              <a:cs typeface="Times New Roman" pitchFamily="18" charset="0"/>
            </a:endParaRPr>
          </a:p>
          <a:p>
            <a:pPr marL="566928" indent="-457200" algn="ctr">
              <a:buFont typeface="+mj-lt"/>
              <a:buAutoNum type="arabicPeriod"/>
            </a:pPr>
            <a:endParaRPr lang="it-IT" sz="24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3591"/>
            <a:ext cx="41148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51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10060</TotalTime>
  <Words>477</Words>
  <Application>Microsoft Office PowerPoint</Application>
  <PresentationFormat>Presentazione su schermo (4:3)</PresentationFormat>
  <Paragraphs>107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Ipsia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Marco Turri</dc:creator>
  <cp:lastModifiedBy>stefania stelzig</cp:lastModifiedBy>
  <cp:revision>636</cp:revision>
  <dcterms:created xsi:type="dcterms:W3CDTF">2002-07-19T09:53:18Z</dcterms:created>
  <dcterms:modified xsi:type="dcterms:W3CDTF">2014-06-12T13:39:38Z</dcterms:modified>
</cp:coreProperties>
</file>